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46"/>
  </p:notesMasterIdLst>
  <p:sldIdLst>
    <p:sldId id="256" r:id="rId3"/>
    <p:sldId id="258" r:id="rId4"/>
    <p:sldId id="260" r:id="rId5"/>
    <p:sldId id="261" r:id="rId6"/>
    <p:sldId id="279" r:id="rId7"/>
    <p:sldId id="280" r:id="rId8"/>
    <p:sldId id="265" r:id="rId9"/>
    <p:sldId id="267" r:id="rId10"/>
    <p:sldId id="268" r:id="rId11"/>
    <p:sldId id="269" r:id="rId12"/>
    <p:sldId id="270" r:id="rId13"/>
    <p:sldId id="311" r:id="rId14"/>
    <p:sldId id="310" r:id="rId15"/>
    <p:sldId id="312" r:id="rId16"/>
    <p:sldId id="313" r:id="rId17"/>
    <p:sldId id="271" r:id="rId18"/>
    <p:sldId id="272" r:id="rId19"/>
    <p:sldId id="308" r:id="rId20"/>
    <p:sldId id="273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309" r:id="rId32"/>
    <p:sldId id="262" r:id="rId33"/>
    <p:sldId id="307" r:id="rId34"/>
    <p:sldId id="314" r:id="rId35"/>
    <p:sldId id="315" r:id="rId36"/>
    <p:sldId id="316" r:id="rId37"/>
    <p:sldId id="317" r:id="rId38"/>
    <p:sldId id="292" r:id="rId39"/>
    <p:sldId id="301" r:id="rId40"/>
    <p:sldId id="306" r:id="rId41"/>
    <p:sldId id="275" r:id="rId42"/>
    <p:sldId id="276" r:id="rId43"/>
    <p:sldId id="277" r:id="rId44"/>
    <p:sldId id="278" r:id="rId4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718" autoAdjust="0"/>
  </p:normalViewPr>
  <p:slideViewPr>
    <p:cSldViewPr>
      <p:cViewPr varScale="1">
        <p:scale>
          <a:sx n="126" d="100"/>
          <a:sy n="126" d="100"/>
        </p:scale>
        <p:origin x="228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6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B2D36D2-7079-44C5-AD5B-E2A3B1C30ECF}" type="slidenum">
              <a:rPr lang="da-DK" altLang="en-US" sz="1200" smtClean="0"/>
              <a:pPr eaLnBrk="1" hangingPunct="1"/>
              <a:t>2</a:t>
            </a:fld>
            <a:endParaRPr lang="da-DK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FA73962-926B-42A6-9D11-071FF4C0695D}" type="slidenum">
              <a:rPr lang="da-DK" altLang="en-US" sz="1200" smtClean="0"/>
              <a:pPr eaLnBrk="1" hangingPunct="1"/>
              <a:t>10</a:t>
            </a:fld>
            <a:endParaRPr lang="da-DK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90575"/>
            <a:ext cx="5151438" cy="3221038"/>
          </a:xfrm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24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eaLnBrk="1" hangingPunct="1">
              <a:defRPr/>
            </a:pPr>
            <a:endParaRPr lang="da-DK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75C44C3-8F72-4F37-940E-6FC67B5CDF7B}" type="slidenum">
              <a:rPr lang="da-DK" altLang="en-US" sz="1200" smtClean="0"/>
              <a:pPr eaLnBrk="1" hangingPunct="1"/>
              <a:t>16</a:t>
            </a:fld>
            <a:endParaRPr lang="da-DK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3620744-BA14-44D9-AD2A-DD8C7D71EEE5}" type="slidenum">
              <a:rPr lang="da-DK" altLang="en-US" sz="1200" smtClean="0"/>
              <a:pPr eaLnBrk="1" hangingPunct="1"/>
              <a:t>17</a:t>
            </a:fld>
            <a:endParaRPr lang="da-DK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2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0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9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514600" cy="8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3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380985" algn="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761970" algn="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142954" algn="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523939" algn="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hotep.d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s.brics.dk/java/courseadmin/SAiP-E12/pages/Welco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DevOps and Container Technology</a:t>
            </a:r>
          </a:p>
          <a:p>
            <a:pPr>
              <a:defRPr/>
            </a:pPr>
            <a:r>
              <a:rPr lang="en-US" sz="2000" dirty="0"/>
              <a:t>Introduction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>
                <a:cs typeface="+mj-cs"/>
              </a:rPr>
              <a:t>Template for seminars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>
                <a:cs typeface="+mn-cs"/>
              </a:rPr>
              <a:t>Presentations </a:t>
            </a:r>
          </a:p>
          <a:p>
            <a:pPr lvl="1" eaLnBrk="1" hangingPunct="1">
              <a:defRPr/>
            </a:pPr>
            <a:r>
              <a:rPr lang="en-US" noProof="0" dirty="0"/>
              <a:t>outlining some topics</a:t>
            </a:r>
          </a:p>
          <a:p>
            <a:pPr eaLnBrk="1" hangingPunct="1">
              <a:defRPr/>
            </a:pPr>
            <a:endParaRPr lang="en-US" noProof="0" dirty="0">
              <a:cs typeface="+mn-cs"/>
            </a:endParaRPr>
          </a:p>
          <a:p>
            <a:pPr eaLnBrk="1" hangingPunct="1">
              <a:defRPr/>
            </a:pPr>
            <a:r>
              <a:rPr lang="en-US" noProof="0" dirty="0">
                <a:cs typeface="+mn-cs"/>
              </a:rPr>
              <a:t>Work in groups</a:t>
            </a:r>
          </a:p>
          <a:p>
            <a:pPr lvl="1" eaLnBrk="1" hangingPunct="1">
              <a:defRPr/>
            </a:pPr>
            <a:r>
              <a:rPr lang="en-US" noProof="0" dirty="0"/>
              <a:t>analysis, reading, application, discussion</a:t>
            </a:r>
          </a:p>
          <a:p>
            <a:pPr eaLnBrk="1" hangingPunct="1">
              <a:defRPr/>
            </a:pPr>
            <a:endParaRPr lang="en-US" noProof="0" dirty="0">
              <a:cs typeface="+mn-cs"/>
            </a:endParaRPr>
          </a:p>
          <a:p>
            <a:pPr eaLnBrk="1" hangingPunct="1">
              <a:defRPr/>
            </a:pPr>
            <a:r>
              <a:rPr lang="en-US" noProof="0" dirty="0">
                <a:cs typeface="+mn-cs"/>
              </a:rPr>
              <a:t>Wrap-up </a:t>
            </a:r>
          </a:p>
          <a:p>
            <a:pPr lvl="1" eaLnBrk="1" hangingPunct="1">
              <a:defRPr/>
            </a:pPr>
            <a:r>
              <a:rPr lang="en-US" noProof="0" dirty="0"/>
              <a:t>common understanding...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5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 will not cover all…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 am terribly chatty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Maybe my stories are funny, or sleepy?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I will try to make working seminars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You will work more and listen less</a:t>
            </a:r>
          </a:p>
          <a:p>
            <a:pPr lvl="1"/>
            <a:endParaRPr lang="en-US" noProof="0" dirty="0">
              <a:sym typeface="Wingdings" panose="05000000000000000000" pitchFamily="2" charset="2"/>
            </a:endParaRP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I will not cover all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Not all slide sets are going to be presented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Reading material will be left – for reading!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B30C-CE35-479D-B087-4AF46680B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Vehicle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8D38-9BC5-4F35-9502-C12B829F46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SkyCave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9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4866-FD00-414C-BF22-17EA5B3C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SkyCave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4E06-B7DC-4C04-8902-5BC06E01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return shortly but…</a:t>
            </a:r>
          </a:p>
          <a:p>
            <a:endParaRPr lang="en-US" dirty="0"/>
          </a:p>
          <a:p>
            <a:r>
              <a:rPr lang="en-US" dirty="0" err="1"/>
              <a:t>SkyCave</a:t>
            </a:r>
            <a:r>
              <a:rPr lang="en-US" dirty="0"/>
              <a:t> is a </a:t>
            </a:r>
            <a:r>
              <a:rPr lang="en-US" i="1" dirty="0"/>
              <a:t>(almost) functionally complete interactive multi-user client-server system with a terrible UI.</a:t>
            </a:r>
          </a:p>
          <a:p>
            <a:endParaRPr lang="en-US" i="1" dirty="0"/>
          </a:p>
          <a:p>
            <a:r>
              <a:rPr lang="en-US" dirty="0"/>
              <a:t>Log into the ‘</a:t>
            </a:r>
            <a:r>
              <a:rPr lang="en-US" dirty="0" err="1"/>
              <a:t>SkyCave</a:t>
            </a:r>
            <a:r>
              <a:rPr lang="en-US" dirty="0"/>
              <a:t>’, create contents, and share messages with fellow ‘</a:t>
            </a:r>
            <a:r>
              <a:rPr lang="en-US" dirty="0" err="1"/>
              <a:t>skycave</a:t>
            </a:r>
            <a:r>
              <a:rPr lang="en-US" dirty="0"/>
              <a:t> explorers’…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3A1D-1A06-4F4E-BED2-AF9DDAD6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4767E-513F-4ACF-80B7-EE8E4B5E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0DDFA-D726-4558-895C-2742F3EA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5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46684-143C-4157-9ED6-DA9802950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3266230"/>
            <a:ext cx="680085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2EED5D-311C-47CB-AD36-B99F03FD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27" y="1199812"/>
            <a:ext cx="3680678" cy="5789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679DEB-6E4D-4B22-AE05-24161560EBAA}"/>
              </a:ext>
            </a:extLst>
          </p:cNvPr>
          <p:cNvSpPr/>
          <p:nvPr/>
        </p:nvSpPr>
        <p:spPr>
          <a:xfrm>
            <a:off x="381000" y="3759995"/>
            <a:ext cx="1600200" cy="11549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Interact.</a:t>
            </a:r>
          </a:p>
          <a:p>
            <a:pPr algn="ctr"/>
            <a:r>
              <a:rPr lang="da-DK" dirty="0"/>
              <a:t>Type ‘h’ for help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A7B202-BE1D-45A0-920B-63F0EA43446A}"/>
              </a:ext>
            </a:extLst>
          </p:cNvPr>
          <p:cNvCxnSpPr>
            <a:cxnSpLocks/>
          </p:cNvCxnSpPr>
          <p:nvPr/>
        </p:nvCxnSpPr>
        <p:spPr>
          <a:xfrm>
            <a:off x="1819276" y="4180630"/>
            <a:ext cx="619124" cy="35327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33D304-F672-4FBC-8059-65F055EF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SkyCave</a:t>
            </a:r>
            <a:r>
              <a:rPr lang="da-DK" dirty="0"/>
              <a:t> Demo: Local to </a:t>
            </a:r>
            <a:r>
              <a:rPr lang="da-DK" dirty="0" err="1"/>
              <a:t>Mxx</a:t>
            </a:r>
            <a:endParaRPr lang="da-D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7DAD7D-09E3-402E-9F35-43C9C2E0693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667000" y="1060318"/>
            <a:ext cx="2133600" cy="48881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3E9C0C7-7C21-4884-BA86-13F07640731D}"/>
              </a:ext>
            </a:extLst>
          </p:cNvPr>
          <p:cNvSpPr/>
          <p:nvPr/>
        </p:nvSpPr>
        <p:spPr>
          <a:xfrm>
            <a:off x="4800600" y="762000"/>
            <a:ext cx="1600200" cy="5966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Start ‘daemon’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F9DDE-01EC-4E95-A142-DFF5B535D2CF}"/>
              </a:ext>
            </a:extLst>
          </p:cNvPr>
          <p:cNvCxnSpPr>
            <a:cxnSpLocks/>
          </p:cNvCxnSpPr>
          <p:nvPr/>
        </p:nvCxnSpPr>
        <p:spPr>
          <a:xfrm flipH="1">
            <a:off x="6019800" y="2019300"/>
            <a:ext cx="1066800" cy="145542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ABAC3-4703-4585-9E8A-F3490B8DA20C}"/>
              </a:ext>
            </a:extLst>
          </p:cNvPr>
          <p:cNvSpPr/>
          <p:nvPr/>
        </p:nvSpPr>
        <p:spPr>
          <a:xfrm>
            <a:off x="6705600" y="1390650"/>
            <a:ext cx="1600200" cy="5966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Start ‘cmd’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9DA185CC-778B-4C4C-A814-A09722D1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FCD2336B-1293-42E7-9B10-E3C7D0C7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ED234ED-7C05-4059-91DF-22D9829A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E78BA5-1678-4E28-B286-017D253AE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79" y="1787356"/>
            <a:ext cx="5283457" cy="13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8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5BBE-3B41-4D7D-AB6F-81315971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0FA07-09AD-4F44-BF9C-6226BC6F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MSDO’s focus is on state-of-art practice based upon best theory and methods</a:t>
            </a:r>
          </a:p>
          <a:p>
            <a:r>
              <a:rPr lang="en-US" dirty="0"/>
              <a:t>But we learn and try techniques </a:t>
            </a:r>
            <a:r>
              <a:rPr lang="en-US" i="1" dirty="0"/>
              <a:t>in practice</a:t>
            </a:r>
          </a:p>
          <a:p>
            <a:pPr lvl="1"/>
            <a:r>
              <a:rPr lang="en-US" dirty="0"/>
              <a:t>Infrastructure as code:	Write it for </a:t>
            </a:r>
            <a:r>
              <a:rPr lang="en-US" dirty="0" err="1"/>
              <a:t>SkyCave</a:t>
            </a:r>
            <a:endParaRPr lang="en-US" dirty="0"/>
          </a:p>
          <a:p>
            <a:pPr lvl="1"/>
            <a:r>
              <a:rPr lang="en-US" dirty="0" err="1"/>
              <a:t>Testabilty</a:t>
            </a:r>
            <a:r>
              <a:rPr lang="en-US" dirty="0"/>
              <a:t>:		Ensure </a:t>
            </a:r>
            <a:r>
              <a:rPr lang="en-US" dirty="0" err="1"/>
              <a:t>SkyCave</a:t>
            </a:r>
            <a:r>
              <a:rPr lang="en-US" dirty="0"/>
              <a:t> is automated tested</a:t>
            </a:r>
          </a:p>
          <a:p>
            <a:pPr lvl="1"/>
            <a:r>
              <a:rPr lang="en-US" dirty="0"/>
              <a:t>Rest/Broker:		Do it for </a:t>
            </a:r>
            <a:r>
              <a:rPr lang="en-US" dirty="0" err="1"/>
              <a:t>SkyCave</a:t>
            </a:r>
            <a:endParaRPr lang="en-US" dirty="0"/>
          </a:p>
          <a:p>
            <a:pPr lvl="1"/>
            <a:r>
              <a:rPr lang="en-US" dirty="0"/>
              <a:t>DevOps:			Do it for </a:t>
            </a:r>
            <a:r>
              <a:rPr lang="en-US" dirty="0" err="1"/>
              <a:t>SkyCave</a:t>
            </a:r>
            <a:endParaRPr lang="en-US" dirty="0"/>
          </a:p>
          <a:p>
            <a:pPr lvl="1"/>
            <a:r>
              <a:rPr lang="en-US" dirty="0"/>
              <a:t>Microservices:		Strangle </a:t>
            </a:r>
            <a:r>
              <a:rPr lang="en-US" dirty="0" err="1"/>
              <a:t>SkyCave</a:t>
            </a:r>
            <a:endParaRPr lang="en-US" dirty="0"/>
          </a:p>
          <a:p>
            <a:pPr lvl="1"/>
            <a:r>
              <a:rPr lang="en-US" dirty="0"/>
              <a:t>Scaling:			Make </a:t>
            </a:r>
            <a:r>
              <a:rPr lang="en-US" dirty="0" err="1"/>
              <a:t>SkyCave</a:t>
            </a:r>
            <a:r>
              <a:rPr lang="en-US" dirty="0"/>
              <a:t> run 10.000.000 users</a:t>
            </a:r>
          </a:p>
          <a:p>
            <a:pPr lvl="1"/>
            <a:r>
              <a:rPr lang="en-US" dirty="0"/>
              <a:t>X:			Do X on </a:t>
            </a:r>
            <a:r>
              <a:rPr lang="en-US" dirty="0" err="1"/>
              <a:t>SkyCave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A9D2-E802-4D5D-A022-ACEF9746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CFA79-C640-46CB-94EF-B9AFC269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1A39-B8E3-41DE-BFA0-0DE20D9E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noProof="0" dirty="0"/>
              <a:t>Literature</a:t>
            </a:r>
          </a:p>
        </p:txBody>
      </p:sp>
      <p:sp>
        <p:nvSpPr>
          <p:cNvPr id="16387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6105745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Sources</a:t>
            </a:r>
            <a:endParaRPr lang="en-US" altLang="en-US" noProof="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52500"/>
            <a:ext cx="4953000" cy="4318000"/>
          </a:xfrm>
        </p:spPr>
        <p:txBody>
          <a:bodyPr/>
          <a:lstStyle/>
          <a:p>
            <a:pPr eaLnBrk="1" hangingPunct="1">
              <a:buFont typeface="Symbol" pitchFamily="18" charset="2"/>
              <a:buChar char="·"/>
            </a:pPr>
            <a:r>
              <a:rPr lang="en-US" altLang="en-US" noProof="0" dirty="0"/>
              <a:t>Main literature</a:t>
            </a:r>
          </a:p>
          <a:p>
            <a:pPr lvl="1" eaLnBrk="1" hangingPunct="1">
              <a:buFont typeface="Symbol" pitchFamily="18" charset="2"/>
              <a:buChar char="·"/>
            </a:pPr>
            <a:r>
              <a:rPr lang="en-US" altLang="en-US" dirty="0"/>
              <a:t>[Newman, 2015] Sam Newman (2015) Building Microservices - Designing Fine-grained Systems. O'Reilly. </a:t>
            </a:r>
          </a:p>
          <a:p>
            <a:pPr lvl="1" eaLnBrk="1" hangingPunct="1">
              <a:buFont typeface="Symbol" pitchFamily="18" charset="2"/>
              <a:buChar char="·"/>
            </a:pPr>
            <a:endParaRPr lang="en-US" altLang="en-US" dirty="0"/>
          </a:p>
          <a:p>
            <a:pPr lvl="1" eaLnBrk="1" hangingPunct="1">
              <a:buFont typeface="Symbol" pitchFamily="18" charset="2"/>
              <a:buChar char="·"/>
            </a:pPr>
            <a:r>
              <a:rPr lang="en-US" altLang="en-US" dirty="0"/>
              <a:t>[Nygard, 2017] Michael T. Nygard (2017). Release It! Design and Deploy Production-Ready Software. 2nd Edition. Pragmatic Bookshelf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48284-FBA9-4EAA-8CD3-95B385D2D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35315"/>
            <a:ext cx="1524000" cy="2057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37C4C-6C4A-42EA-9541-2753D2CCA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04771"/>
            <a:ext cx="1602336" cy="1973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6298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F764-08F7-4EA8-A149-64C3D461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461E-8BBB-4B47-ABE7-8E099EB7A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own little contribution on Broker and REST</a:t>
            </a:r>
          </a:p>
          <a:p>
            <a:pPr lvl="1"/>
            <a:r>
              <a:rPr lang="en-US" dirty="0"/>
              <a:t>Find it for 12$ at https://leanpub.com/frds/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96FE-6561-48C3-A6AA-7199D158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B637D-E1BD-413F-956E-3AA17F00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88D0-35C3-4408-9627-BB751044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67AE5-413E-4F0F-BC5B-2F92D3AA1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76870"/>
            <a:ext cx="1950559" cy="27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Other Sources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Other material are often (research) papers</a:t>
            </a:r>
          </a:p>
          <a:p>
            <a:endParaRPr lang="en-US" altLang="en-US" noProof="0" dirty="0"/>
          </a:p>
          <a:p>
            <a:pPr lvl="1"/>
            <a:r>
              <a:rPr lang="en-US" altLang="en-US" noProof="0" dirty="0"/>
              <a:t>I will make them available through the ‘Literature’ link in Brightspace…</a:t>
            </a:r>
          </a:p>
          <a:p>
            <a:pPr lvl="1"/>
            <a:endParaRPr lang="en-US" altLang="en-US" b="1" dirty="0"/>
          </a:p>
          <a:p>
            <a:pPr lvl="1"/>
            <a:endParaRPr lang="en-US" altLang="en-US" b="1" noProof="0" dirty="0"/>
          </a:p>
          <a:p>
            <a:pPr lvl="1"/>
            <a:r>
              <a:rPr lang="en-US" altLang="en-US" noProof="0" dirty="0"/>
              <a:t>If I forget </a:t>
            </a:r>
            <a:r>
              <a:rPr lang="en-US" altLang="en-US" noProof="0" dirty="0">
                <a:sym typeface="Wingdings" panose="05000000000000000000" pitchFamily="2" charset="2"/>
              </a:rPr>
              <a:t>, drop a note on the Forum …</a:t>
            </a:r>
          </a:p>
          <a:p>
            <a:pPr lvl="1"/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noProof="0" dirty="0">
                <a:sym typeface="Wingdings" panose="05000000000000000000" pitchFamily="2" charset="2"/>
              </a:rPr>
              <a:t>And I assume a lot on patterns, TDD, testing, …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Use my two books or other sources with similar contents</a:t>
            </a:r>
            <a:endParaRPr lang="en-US" altLang="en-US" noProof="0" dirty="0">
              <a:sym typeface="Wingdings" panose="05000000000000000000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20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Henrik Bærbak Christensen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46428"/>
            <a:ext cx="8229600" cy="4151313"/>
          </a:xfrm>
        </p:spPr>
        <p:txBody>
          <a:bodyPr/>
          <a:lstStyle/>
          <a:p>
            <a:r>
              <a:rPr lang="en-US" altLang="en-US" sz="2000" noProof="0" dirty="0"/>
              <a:t>Associate Professor</a:t>
            </a:r>
          </a:p>
          <a:p>
            <a:pPr lvl="1"/>
            <a:r>
              <a:rPr lang="en-US" altLang="en-US" sz="1800" noProof="0" dirty="0"/>
              <a:t>Computer science department / Aarhus University</a:t>
            </a:r>
          </a:p>
          <a:p>
            <a:pPr lvl="1"/>
            <a:r>
              <a:rPr lang="en-US" altLang="en-US" sz="1800" noProof="0" dirty="0"/>
              <a:t>Interests: Software architecture, software engineering, teaching</a:t>
            </a:r>
          </a:p>
          <a:p>
            <a:pPr lvl="1"/>
            <a:r>
              <a:rPr lang="en-US" altLang="en-US" sz="1800" noProof="0" dirty="0"/>
              <a:t>Leader of part-time education in SW engineering</a:t>
            </a:r>
          </a:p>
          <a:p>
            <a:r>
              <a:rPr lang="en-US" altLang="en-US" sz="2000" noProof="0" dirty="0"/>
              <a:t>Industrial experience</a:t>
            </a:r>
          </a:p>
          <a:p>
            <a:pPr lvl="1"/>
            <a:r>
              <a:rPr lang="en-US" altLang="en-US" sz="1800" noProof="0" dirty="0"/>
              <a:t>Architect and developer for a product suite of meteorological systems for Danish airports.</a:t>
            </a:r>
          </a:p>
          <a:p>
            <a:pPr lvl="1"/>
            <a:r>
              <a:rPr lang="en-US" altLang="en-US" sz="1800" noProof="0" dirty="0"/>
              <a:t>Collaborations with Danish companies: </a:t>
            </a:r>
            <a:r>
              <a:rPr lang="en-US" altLang="en-US" sz="1800" noProof="0" dirty="0" err="1"/>
              <a:t>Danfoss</a:t>
            </a:r>
            <a:r>
              <a:rPr lang="en-US" altLang="en-US" sz="1800" noProof="0" dirty="0"/>
              <a:t>, SSE, KMD, B&amp;O, </a:t>
            </a:r>
            <a:r>
              <a:rPr lang="en-US" altLang="en-US" sz="1800" noProof="0" dirty="0" err="1"/>
              <a:t>Terma</a:t>
            </a:r>
            <a:r>
              <a:rPr lang="en-US" altLang="en-US" sz="1800" noProof="0" dirty="0"/>
              <a:t>, </a:t>
            </a:r>
            <a:r>
              <a:rPr lang="en-US" altLang="en-US" sz="1800" noProof="0" dirty="0" err="1"/>
              <a:t>Rambøll</a:t>
            </a:r>
            <a:r>
              <a:rPr lang="en-US" altLang="en-US" sz="1800" noProof="0" dirty="0"/>
              <a:t>, </a:t>
            </a:r>
            <a:r>
              <a:rPr lang="en-US" altLang="en-US" sz="1800" noProof="0" dirty="0" err="1"/>
              <a:t>Jyske</a:t>
            </a:r>
            <a:r>
              <a:rPr lang="en-US" altLang="en-US" sz="1800" noProof="0" dirty="0"/>
              <a:t> Bank, Uber, and many others…</a:t>
            </a:r>
          </a:p>
          <a:p>
            <a:pPr lvl="1"/>
            <a:r>
              <a:rPr lang="en-US" altLang="en-US" sz="1800" noProof="0" dirty="0"/>
              <a:t>Imhotep: Courses and consulting, </a:t>
            </a:r>
            <a:r>
              <a:rPr lang="en-US" altLang="en-US" sz="1800" noProof="0" dirty="0">
                <a:hlinkClick r:id="rId3"/>
              </a:rPr>
              <a:t>www.imhotep.dk</a:t>
            </a:r>
            <a:endParaRPr lang="en-US" altLang="en-US" sz="1800" noProof="0" dirty="0"/>
          </a:p>
          <a:p>
            <a:pPr lvl="1"/>
            <a:r>
              <a:rPr lang="en-US" altLang="en-US" sz="1800" dirty="0"/>
              <a:t>Have (had) 24/7/365 system in production</a:t>
            </a:r>
            <a:endParaRPr lang="en-US" altLang="en-US" sz="1800" noProof="0" dirty="0"/>
          </a:p>
        </p:txBody>
      </p:sp>
      <p:pic>
        <p:nvPicPr>
          <p:cNvPr id="5124" name="Picture 2" descr="AU-seg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87" y="756709"/>
            <a:ext cx="980313" cy="9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slide-logo-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28" y="4076700"/>
            <a:ext cx="2002172" cy="100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31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83F7-0A2C-41C1-ADB7-3ACE4659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Personal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9A74-0520-4142-AEFC-7DEB57DE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at a University, at Natural Science faculty</a:t>
            </a:r>
          </a:p>
          <a:p>
            <a:r>
              <a:rPr lang="en-US" dirty="0"/>
              <a:t>Ideally, all our material should be scientifically validated</a:t>
            </a:r>
          </a:p>
          <a:p>
            <a:pPr lvl="1"/>
            <a:r>
              <a:rPr lang="en-US" dirty="0"/>
              <a:t>Peer reviewed journals and papers from acknowledged sources…</a:t>
            </a:r>
          </a:p>
          <a:p>
            <a:r>
              <a:rPr lang="en-US" dirty="0"/>
              <a:t>Sadly, I find that CS researchers </a:t>
            </a:r>
            <a:r>
              <a:rPr lang="en-US" i="1" dirty="0"/>
              <a:t>too often </a:t>
            </a:r>
            <a:r>
              <a:rPr lang="en-US" dirty="0"/>
              <a:t>loose themselves into deep problems of little practical relevance</a:t>
            </a:r>
          </a:p>
          <a:p>
            <a:pPr lvl="1"/>
            <a:r>
              <a:rPr lang="en-US" dirty="0"/>
              <a:t>And more sadly do nothing about the </a:t>
            </a:r>
            <a:r>
              <a:rPr lang="en-US" i="1" dirty="0"/>
              <a:t>real problems</a:t>
            </a:r>
            <a:r>
              <a:rPr lang="en-US" dirty="0"/>
              <a:t> that industry has…</a:t>
            </a:r>
          </a:p>
          <a:p>
            <a:r>
              <a:rPr lang="en-US" dirty="0"/>
              <a:t>The interesting solutions all too often comes from</a:t>
            </a:r>
          </a:p>
          <a:p>
            <a:pPr lvl="1"/>
            <a:r>
              <a:rPr lang="en-US" dirty="0"/>
              <a:t>Accumulated experiences, expressed by gifted individuals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C1E68-62A6-44BD-BEEE-033BF1BD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9EE65-7259-4FBE-98AE-6870B620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2829-AFBB-44C3-B93C-EDDEC6EB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3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3130-5059-498B-BE6F-72F01740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7FBE-C824-46FF-A9D9-50BF9F8EA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Provable correct theory – statements that are true</a:t>
            </a:r>
          </a:p>
          <a:p>
            <a:r>
              <a:rPr lang="en-US" dirty="0"/>
              <a:t>Example: </a:t>
            </a:r>
            <a:r>
              <a:rPr lang="en-US" i="1" dirty="0"/>
              <a:t>Design Patterns</a:t>
            </a:r>
          </a:p>
          <a:p>
            <a:pPr lvl="1"/>
            <a:r>
              <a:rPr lang="en-US" dirty="0"/>
              <a:t>DPs are accumulated design wisdom, expressed in a agreed-upon format</a:t>
            </a:r>
          </a:p>
          <a:p>
            <a:r>
              <a:rPr lang="en-US" dirty="0"/>
              <a:t>Example: </a:t>
            </a:r>
            <a:r>
              <a:rPr lang="en-US" i="1" dirty="0"/>
              <a:t>Test-Driven Development</a:t>
            </a:r>
          </a:p>
          <a:p>
            <a:pPr lvl="1"/>
            <a:r>
              <a:rPr lang="en-US" dirty="0"/>
              <a:t>Beck and Cunningham formulated how they found coding should be done</a:t>
            </a:r>
          </a:p>
          <a:p>
            <a:r>
              <a:rPr lang="en-US" dirty="0"/>
              <a:t>Example: OO programming</a:t>
            </a:r>
          </a:p>
          <a:p>
            <a:pPr lvl="1"/>
            <a:r>
              <a:rPr lang="en-US" dirty="0"/>
              <a:t>First scientific evidence that it </a:t>
            </a:r>
            <a:r>
              <a:rPr lang="en-US" i="1" dirty="0"/>
              <a:t>is more productive than procedural programming</a:t>
            </a:r>
            <a:r>
              <a:rPr lang="en-US" dirty="0"/>
              <a:t> came in … 2012! (Or was it 2011?)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DD3AD-A260-458A-9AFC-784DB77E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CB80-E2CF-4651-BB69-4F48E074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1EA9-4DC8-4C81-88CE-86C9152C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F724-0B6D-436A-8861-B6FC66A6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EDAB4-A53A-4B87-8C81-FBED2092D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builds upon </a:t>
            </a:r>
            <a:r>
              <a:rPr lang="en-US" i="1" dirty="0"/>
              <a:t>accumulated best practices that are basically/often scientifically unverified!</a:t>
            </a:r>
          </a:p>
          <a:p>
            <a:pPr lvl="1"/>
            <a:r>
              <a:rPr lang="en-US" dirty="0"/>
              <a:t>Most of the course material is basically </a:t>
            </a:r>
            <a:r>
              <a:rPr lang="en-US" i="1" dirty="0"/>
              <a:t>hypotheses!</a:t>
            </a:r>
          </a:p>
          <a:p>
            <a:pPr lvl="2"/>
            <a:r>
              <a:rPr lang="en-US" dirty="0"/>
              <a:t>Quite a few people find that it </a:t>
            </a:r>
            <a:r>
              <a:rPr lang="en-US" i="1" dirty="0"/>
              <a:t>works in practice and improves one or more architectural/process quality attributes</a:t>
            </a:r>
          </a:p>
          <a:p>
            <a:r>
              <a:rPr lang="en-US" dirty="0"/>
              <a:t>Authors are </a:t>
            </a:r>
            <a:r>
              <a:rPr lang="en-US" i="1" dirty="0"/>
              <a:t>gifted individuals, not researchers!</a:t>
            </a:r>
          </a:p>
          <a:p>
            <a:r>
              <a:rPr lang="en-US" dirty="0"/>
              <a:t>Which means </a:t>
            </a:r>
            <a:r>
              <a:rPr lang="en-US" b="1" i="1" dirty="0"/>
              <a:t>lack of strict definitions and terminology!</a:t>
            </a:r>
            <a:endParaRPr lang="en-US" dirty="0"/>
          </a:p>
          <a:p>
            <a:pPr lvl="1"/>
            <a:r>
              <a:rPr lang="en-US" dirty="0"/>
              <a:t>Newman and Nygard often ‘define’ stuff by examples and vague handwaving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I will try to give my own shot at more strict formulations </a:t>
            </a:r>
          </a:p>
          <a:p>
            <a:pPr lvl="2"/>
            <a:r>
              <a:rPr lang="en-US" sz="1600" i="1" dirty="0">
                <a:sym typeface="Wingdings" panose="05000000000000000000" pitchFamily="2" charset="2"/>
              </a:rPr>
              <a:t>I am a researcher and scientist so then it must be science </a:t>
            </a:r>
            <a:endParaRPr lang="en-US" sz="16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8FB2B-FB22-4088-BC1B-BF0D4394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CB76B-4011-4891-815E-2D6432E0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DABF-B2DD-4145-B33F-15DBE013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F3A2-CEF7-4388-9314-B6A0C290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21A0-0966-449F-8B32-1F3A597A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On-going debate in </a:t>
            </a:r>
            <a:r>
              <a:rPr lang="en-US" dirty="0" err="1"/>
              <a:t>IT-Vest</a:t>
            </a:r>
            <a:r>
              <a:rPr lang="en-US" dirty="0"/>
              <a:t> of what a </a:t>
            </a:r>
            <a:r>
              <a:rPr lang="en-US" dirty="0" err="1"/>
              <a:t>fagpakke</a:t>
            </a:r>
            <a:r>
              <a:rPr lang="en-US" dirty="0"/>
              <a:t> should do:</a:t>
            </a:r>
          </a:p>
          <a:p>
            <a:pPr lvl="1"/>
            <a:r>
              <a:rPr lang="en-US" i="1" dirty="0"/>
              <a:t>Present the cutting-edge research at the very frontier of human knowledge, presented by the most talented researchers at Danish universities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Had a complaint by a student about some papers were from 2004 </a:t>
            </a:r>
          </a:p>
          <a:p>
            <a:r>
              <a:rPr lang="en-US" i="1" dirty="0">
                <a:sym typeface="Wingdings" panose="05000000000000000000" pitchFamily="2" charset="2"/>
              </a:rPr>
              <a:t>I use whatever literature I find best communicate key knowledge and skills…	</a:t>
            </a:r>
            <a:r>
              <a:rPr lang="en-US" sz="1400" i="1" dirty="0">
                <a:sym typeface="Wingdings" panose="05000000000000000000" pitchFamily="2" charset="2"/>
              </a:rPr>
              <a:t>Even if it is from 2004 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8426-9F28-4837-83B2-10A3F4D8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EDB3B-3C1E-4368-BB87-4933AA9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D948B-9E95-4DC4-A12D-F74CA8BC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84264-AD8F-46EC-826F-2A020DEE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832" y="2552700"/>
            <a:ext cx="60388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CD1B-7EA8-42ED-87B6-F5B89BCE0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Exam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E4197-859C-4F4B-A8ED-AE77CB9B0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it works…</a:t>
            </a:r>
          </a:p>
        </p:txBody>
      </p:sp>
    </p:spTree>
    <p:extLst>
      <p:ext uri="{BB962C8B-B14F-4D97-AF65-F5344CB8AC3E}">
        <p14:creationId xmlns:p14="http://schemas.microsoft.com/office/powerpoint/2010/main" val="88912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188D-BB38-4C8B-ABF7-44A6930C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Weird 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4916A-0A06-4CA6-A781-F9E18062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highly tool and practice oriented.</a:t>
            </a:r>
          </a:p>
          <a:p>
            <a:r>
              <a:rPr lang="en-US" dirty="0"/>
              <a:t>The exam is a </a:t>
            </a:r>
            <a:r>
              <a:rPr lang="en-US" i="1" dirty="0"/>
              <a:t>practical one…</a:t>
            </a:r>
          </a:p>
          <a:p>
            <a:pPr lvl="1"/>
            <a:r>
              <a:rPr lang="en-US" dirty="0"/>
              <a:t>Show that you have learned by doing it. Based on </a:t>
            </a:r>
            <a:r>
              <a:rPr lang="en-US" dirty="0" err="1"/>
              <a:t>SkyCave</a:t>
            </a:r>
            <a:r>
              <a:rPr lang="en-US" dirty="0"/>
              <a:t>!</a:t>
            </a:r>
          </a:p>
          <a:p>
            <a:r>
              <a:rPr lang="en-US" dirty="0"/>
              <a:t>1½ hour at the computer </a:t>
            </a:r>
            <a:r>
              <a:rPr lang="en-US" b="1" dirty="0"/>
              <a:t>on (Date on BS)</a:t>
            </a:r>
            <a:endParaRPr lang="en-US" dirty="0"/>
          </a:p>
          <a:p>
            <a:pPr lvl="1"/>
            <a:r>
              <a:rPr lang="en-US" dirty="0"/>
              <a:t>Solve some exercises, upload to BS + Docker hub.</a:t>
            </a:r>
          </a:p>
          <a:p>
            <a:r>
              <a:rPr lang="en-US" dirty="0"/>
              <a:t>Individual!</a:t>
            </a:r>
          </a:p>
          <a:p>
            <a:r>
              <a:rPr lang="en-US" dirty="0"/>
              <a:t>Grade:</a:t>
            </a:r>
          </a:p>
          <a:p>
            <a:pPr lvl="1"/>
            <a:r>
              <a:rPr lang="en-US" dirty="0"/>
              <a:t>Basically confirm you group’s grade</a:t>
            </a:r>
          </a:p>
          <a:p>
            <a:pPr lvl="1"/>
            <a:r>
              <a:rPr lang="en-US" dirty="0"/>
              <a:t>I may change the grade if your performance is radically different from group performance…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373D-2E05-43A7-B851-E7EB5C5C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341-48CB-43CD-B561-BA02699A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40FB3-311B-4A17-9B70-D2BE1E2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2347-3AA3-497C-9E5A-87DF1E9A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3A28-4C19-409E-ABC4-4AE07CA97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group collects </a:t>
            </a:r>
            <a:r>
              <a:rPr lang="en-US" b="1" dirty="0"/>
              <a:t>points</a:t>
            </a:r>
            <a:r>
              <a:rPr lang="en-US" dirty="0"/>
              <a:t> for solving central exercises</a:t>
            </a:r>
          </a:p>
          <a:p>
            <a:r>
              <a:rPr lang="en-US" dirty="0"/>
              <a:t>The points accumulate (sounds reasonable, right?)</a:t>
            </a:r>
          </a:p>
          <a:p>
            <a:pPr lvl="1"/>
            <a:r>
              <a:rPr lang="en-US" dirty="0"/>
              <a:t>10 + 20 = 30</a:t>
            </a:r>
          </a:p>
          <a:p>
            <a:r>
              <a:rPr lang="en-US" dirty="0"/>
              <a:t>At a ‘checkout time’ I will convert points to a grade.</a:t>
            </a:r>
          </a:p>
          <a:p>
            <a:r>
              <a:rPr lang="en-US" dirty="0"/>
              <a:t>Algorithm: Given point interval from 0 to N points</a:t>
            </a:r>
          </a:p>
          <a:p>
            <a:pPr lvl="1"/>
            <a:r>
              <a:rPr lang="en-US" dirty="0"/>
              <a:t>Below 50% of N:		</a:t>
            </a:r>
            <a:r>
              <a:rPr lang="en-US" i="1" dirty="0"/>
              <a:t>Failed</a:t>
            </a:r>
          </a:p>
          <a:p>
            <a:pPr lvl="1"/>
            <a:r>
              <a:rPr lang="en-US" dirty="0"/>
              <a:t>Interval from 50% of N to N is divided into three brackets:</a:t>
            </a:r>
          </a:p>
          <a:p>
            <a:pPr lvl="2"/>
            <a:r>
              <a:rPr lang="en-US" dirty="0"/>
              <a:t>Low 30%:		Given grade 4</a:t>
            </a:r>
          </a:p>
          <a:p>
            <a:pPr lvl="2"/>
            <a:r>
              <a:rPr lang="en-US" dirty="0"/>
              <a:t>Middle 30-80%:		Given grade 7</a:t>
            </a:r>
          </a:p>
          <a:p>
            <a:pPr lvl="2"/>
            <a:r>
              <a:rPr lang="en-US" dirty="0"/>
              <a:t>Upper 80%-100%:	Given grade 12</a:t>
            </a:r>
          </a:p>
          <a:p>
            <a:r>
              <a:rPr lang="en-US" i="1" dirty="0">
                <a:solidFill>
                  <a:srgbClr val="FF0000"/>
                </a:solidFill>
              </a:rPr>
              <a:t>Subject to experience along the way…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FCA7-15EB-4387-8F3D-FAC0A000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1DA6F-03CF-4AFB-B363-F4F5E544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7C64-4BA4-4AB4-BC2F-8AE2C642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E40A-5DEE-4E11-AD7F-7009D22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This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5E62-3765-48B7-9583-C63B98BC8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few exercises that award points</a:t>
            </a:r>
          </a:p>
          <a:p>
            <a:pPr lvl="1"/>
            <a:r>
              <a:rPr lang="en-US" dirty="0"/>
              <a:t>That is, manageable workload</a:t>
            </a:r>
          </a:p>
          <a:p>
            <a:pPr lvl="1"/>
            <a:endParaRPr lang="en-US" dirty="0"/>
          </a:p>
          <a:p>
            <a:r>
              <a:rPr lang="en-US" dirty="0"/>
              <a:t>Quite a few exercises that does not</a:t>
            </a:r>
          </a:p>
          <a:p>
            <a:pPr lvl="1"/>
            <a:r>
              <a:rPr lang="en-US" dirty="0"/>
              <a:t>Support for training</a:t>
            </a:r>
          </a:p>
          <a:p>
            <a:pPr lvl="1"/>
            <a:endParaRPr lang="en-US" dirty="0"/>
          </a:p>
          <a:p>
            <a:r>
              <a:rPr lang="en-US" dirty="0"/>
              <a:t>Avoid </a:t>
            </a:r>
            <a:r>
              <a:rPr lang="en-US" i="1" dirty="0"/>
              <a:t>gamification and stressing and panicking</a:t>
            </a:r>
          </a:p>
          <a:p>
            <a:pPr lvl="1"/>
            <a:r>
              <a:rPr lang="en-US" dirty="0"/>
              <a:t>First time, people worked hard to get that extra 7 points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BC21-2C27-4DBB-AE77-5132C13F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A2FD-BA4B-48CA-A7BB-0DA4B084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1178-AE2D-4D22-B7C3-DCBCFF10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exercises</a:t>
            </a:r>
          </a:p>
          <a:p>
            <a:pPr lvl="1"/>
            <a:r>
              <a:rPr lang="en-US" dirty="0"/>
              <a:t>(*) = mandatory</a:t>
            </a:r>
          </a:p>
          <a:p>
            <a:pPr lvl="2"/>
            <a:r>
              <a:rPr lang="en-US" dirty="0"/>
              <a:t>Must be solved</a:t>
            </a:r>
          </a:p>
          <a:p>
            <a:pPr lvl="2"/>
            <a:r>
              <a:rPr lang="en-US" dirty="0"/>
              <a:t>Ticket to final exam!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A/M</a:t>
            </a:r>
          </a:p>
          <a:p>
            <a:pPr lvl="2"/>
            <a:r>
              <a:rPr lang="en-US" dirty="0"/>
              <a:t>A = Crunch assess</a:t>
            </a:r>
          </a:p>
          <a:p>
            <a:pPr lvl="2"/>
            <a:r>
              <a:rPr lang="en-US" dirty="0"/>
              <a:t>M = Henrik assess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20</a:t>
            </a:r>
          </a:p>
          <a:p>
            <a:pPr lvl="2"/>
            <a:r>
              <a:rPr lang="en-US" dirty="0"/>
              <a:t>= Max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016000"/>
            <a:ext cx="430954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619500" y="1587500"/>
            <a:ext cx="2159000" cy="69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2362200" y="2476500"/>
            <a:ext cx="366607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286000" y="2476500"/>
            <a:ext cx="4005748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2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Handing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Either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 (= Manual)</a:t>
            </a:r>
          </a:p>
          <a:p>
            <a:pPr lvl="2"/>
            <a:r>
              <a:rPr lang="en-US" dirty="0"/>
              <a:t>Hand-in required material in </a:t>
            </a:r>
            <a:r>
              <a:rPr lang="en-US" b="1" dirty="0" err="1"/>
              <a:t>BlackBoard</a:t>
            </a:r>
            <a:endParaRPr lang="en-US" b="1" dirty="0"/>
          </a:p>
          <a:p>
            <a:pPr lvl="2"/>
            <a:r>
              <a:rPr lang="en-US" dirty="0"/>
              <a:t>I will review, comment and grade your work, </a:t>
            </a:r>
            <a:r>
              <a:rPr lang="en-US" b="1" dirty="0"/>
              <a:t>one attempt</a:t>
            </a:r>
            <a:endParaRPr lang="en-US" dirty="0"/>
          </a:p>
          <a:p>
            <a:pPr lvl="1"/>
            <a:r>
              <a:rPr lang="en-US" b="1" noProof="0" dirty="0"/>
              <a:t>A</a:t>
            </a:r>
            <a:r>
              <a:rPr lang="en-US" noProof="0" dirty="0"/>
              <a:t> (= Automatic)</a:t>
            </a:r>
          </a:p>
          <a:p>
            <a:pPr lvl="2"/>
            <a:r>
              <a:rPr lang="en-US" noProof="0" dirty="0"/>
              <a:t>Mark the exercise as </a:t>
            </a:r>
            <a:r>
              <a:rPr lang="en-US" i="1" noProof="0" dirty="0"/>
              <a:t>solved</a:t>
            </a:r>
            <a:r>
              <a:rPr lang="en-US" noProof="0" dirty="0"/>
              <a:t> on Crunch web page</a:t>
            </a:r>
          </a:p>
          <a:p>
            <a:pPr lvl="2"/>
            <a:r>
              <a:rPr lang="en-US" dirty="0"/>
              <a:t>Crunch will re-run its test cases every hour from 07-23</a:t>
            </a:r>
          </a:p>
          <a:p>
            <a:pPr lvl="2"/>
            <a:r>
              <a:rPr lang="en-US" b="1" noProof="0" dirty="0"/>
              <a:t>Unlimited submission attempts</a:t>
            </a:r>
          </a:p>
          <a:p>
            <a:pPr lvl="3"/>
            <a:r>
              <a:rPr lang="en-US" i="1" noProof="0" dirty="0"/>
              <a:t>You simply improve your code base, Crunch will always run your latest Docker image</a:t>
            </a:r>
          </a:p>
          <a:p>
            <a:pPr lvl="1"/>
            <a:r>
              <a:rPr lang="en-US" noProof="0" dirty="0"/>
              <a:t>‘ ‘ (= None)</a:t>
            </a:r>
          </a:p>
          <a:p>
            <a:pPr lvl="2"/>
            <a:r>
              <a:rPr lang="en-US" dirty="0"/>
              <a:t>No hand-in or marking will take place</a:t>
            </a:r>
            <a:endParaRPr lang="en-US" noProof="0" dirty="0"/>
          </a:p>
          <a:p>
            <a:pPr lvl="1"/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209045">
            <a:off x="6105587" y="4316781"/>
            <a:ext cx="2072956" cy="7644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More info at Tools web page!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8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MSDO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 ‘</a:t>
            </a:r>
            <a:r>
              <a:rPr lang="en-US" altLang="en-US" noProof="0" dirty="0" err="1"/>
              <a:t>fagpakke</a:t>
            </a:r>
            <a:r>
              <a:rPr lang="en-US" altLang="en-US" noProof="0" dirty="0"/>
              <a:t>’ is a progression of three</a:t>
            </a:r>
            <a:br>
              <a:rPr lang="en-US" altLang="en-US" noProof="0" dirty="0"/>
            </a:br>
            <a:r>
              <a:rPr lang="en-US" altLang="en-US" noProof="0" dirty="0"/>
              <a:t>modules</a:t>
            </a:r>
          </a:p>
          <a:p>
            <a:pPr lvl="1" eaLnBrk="1" hangingPunct="1"/>
            <a:endParaRPr lang="en-US" altLang="en-US" i="1" dirty="0"/>
          </a:p>
          <a:p>
            <a:pPr lvl="1" eaLnBrk="1" hangingPunct="1"/>
            <a:r>
              <a:rPr lang="en-US" altLang="en-US" i="1" dirty="0"/>
              <a:t>DevOps and Container Technology</a:t>
            </a:r>
          </a:p>
          <a:p>
            <a:pPr lvl="2" eaLnBrk="1" hangingPunct="1"/>
            <a:endParaRPr lang="en-US" altLang="en-US" noProof="0" dirty="0"/>
          </a:p>
          <a:p>
            <a:pPr lvl="1" eaLnBrk="1" hangingPunct="1"/>
            <a:r>
              <a:rPr lang="en-US" altLang="en-US" i="1" dirty="0"/>
              <a:t>Scalable Microservices</a:t>
            </a:r>
            <a:endParaRPr lang="en-US" altLang="en-US" dirty="0"/>
          </a:p>
          <a:p>
            <a:pPr lvl="1" eaLnBrk="1" hangingPunct="1"/>
            <a:endParaRPr lang="en-US" altLang="en-US" i="1" noProof="0" dirty="0"/>
          </a:p>
          <a:p>
            <a:pPr lvl="1" eaLnBrk="1" hangingPunct="1"/>
            <a:r>
              <a:rPr lang="en-US" altLang="en-US" i="1" noProof="0" dirty="0"/>
              <a:t>Development </a:t>
            </a:r>
            <a:r>
              <a:rPr lang="en-US" altLang="en-US" i="1" noProof="0" dirty="0" err="1"/>
              <a:t>proj</a:t>
            </a:r>
            <a:r>
              <a:rPr lang="en-US" altLang="en-US" i="1" dirty="0" err="1"/>
              <a:t>ect</a:t>
            </a:r>
            <a:r>
              <a:rPr lang="en-US" altLang="en-US" i="1" dirty="0"/>
              <a:t> in Microservices and DevOps</a:t>
            </a:r>
          </a:p>
          <a:p>
            <a:pPr eaLnBrk="1" hangingPunct="1"/>
            <a:endParaRPr lang="en-US" altLang="en-US" noProof="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742113" y="1557074"/>
            <a:ext cx="576262" cy="2407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a-DK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391401" y="1557074"/>
            <a:ext cx="576263" cy="2407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a-DK" alt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039101" y="1557074"/>
            <a:ext cx="576263" cy="2407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a-D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54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D1BC-7284-4865-B2D0-6BD7F48C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Crunch Hand-in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10B4-6E31-4248-9638-E54A3D69C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5562600" cy="4318000"/>
          </a:xfrm>
        </p:spPr>
        <p:txBody>
          <a:bodyPr/>
          <a:lstStyle/>
          <a:p>
            <a:r>
              <a:rPr lang="en-US" dirty="0"/>
              <a:t>Is a rather weird system – sorry…</a:t>
            </a:r>
          </a:p>
          <a:p>
            <a:pPr lvl="1"/>
            <a:r>
              <a:rPr lang="en-US" dirty="0"/>
              <a:t>A) in one of the exercises, you register on ‘cavereg.baerbak.com:7654’</a:t>
            </a:r>
          </a:p>
          <a:p>
            <a:pPr lvl="1"/>
            <a:r>
              <a:rPr lang="en-US" dirty="0"/>
              <a:t>B) Authentication will return a ‘</a:t>
            </a:r>
            <a:r>
              <a:rPr lang="en-US" dirty="0" err="1"/>
              <a:t>groupToken</a:t>
            </a:r>
            <a:r>
              <a:rPr lang="en-US" dirty="0"/>
              <a:t>’ for your </a:t>
            </a:r>
            <a:r>
              <a:rPr lang="en-US" b="1" dirty="0"/>
              <a:t>group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C) use that as link to crunch: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23024-595B-4BCA-9BA1-A9C06C04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CF680-BF92-4013-870C-233CCD3A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4BF28-28E9-45A4-8408-976FECE0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F8BD00-B69E-4577-9DFB-FEB895EE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028700"/>
            <a:ext cx="1914525" cy="1242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BE4DF2-546E-474D-BF25-C5EB6784F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78" y="2320080"/>
            <a:ext cx="3299806" cy="17192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71CCCE-26EA-49DA-B9CF-8659E88D1DFC}"/>
              </a:ext>
            </a:extLst>
          </p:cNvPr>
          <p:cNvSpPr/>
          <p:nvPr/>
        </p:nvSpPr>
        <p:spPr>
          <a:xfrm>
            <a:off x="5562600" y="3444052"/>
            <a:ext cx="1524000" cy="99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9ECC06-F061-4DEB-AFE8-8B4CCBE374D9}"/>
              </a:ext>
            </a:extLst>
          </p:cNvPr>
          <p:cNvCxnSpPr/>
          <p:nvPr/>
        </p:nvCxnSpPr>
        <p:spPr>
          <a:xfrm flipV="1">
            <a:off x="4953000" y="1485900"/>
            <a:ext cx="1143000" cy="40007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5CF06A-7FC5-4D48-8B8A-A27DA9DC2335}"/>
              </a:ext>
            </a:extLst>
          </p:cNvPr>
          <p:cNvCxnSpPr/>
          <p:nvPr/>
        </p:nvCxnSpPr>
        <p:spPr>
          <a:xfrm>
            <a:off x="4419600" y="2609872"/>
            <a:ext cx="1066800" cy="80772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B6BCD3E-ADA6-47C6-984C-E2BE36090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798832"/>
            <a:ext cx="4541520" cy="33005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19B514-7C1B-42E9-A4DF-D50C82828F38}"/>
              </a:ext>
            </a:extLst>
          </p:cNvPr>
          <p:cNvSpPr/>
          <p:nvPr/>
        </p:nvSpPr>
        <p:spPr>
          <a:xfrm>
            <a:off x="1066800" y="3924300"/>
            <a:ext cx="2438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dirty="0"/>
              <a:t> / Crunch exercises</a:t>
            </a:r>
          </a:p>
          <a:p>
            <a:pPr lvl="1"/>
            <a:r>
              <a:rPr lang="en-US" noProof="0" dirty="0"/>
              <a:t>Crunch will output diagnostics</a:t>
            </a:r>
          </a:p>
          <a:p>
            <a:pPr lvl="2"/>
            <a:r>
              <a:rPr lang="en-US" dirty="0"/>
              <a:t>Tell me if you need more info!</a:t>
            </a:r>
          </a:p>
          <a:p>
            <a:pPr lvl="2"/>
            <a:r>
              <a:rPr lang="en-US" dirty="0"/>
              <a:t>And – report any errors and issues!</a:t>
            </a:r>
          </a:p>
          <a:p>
            <a:pPr lvl="2"/>
            <a:endParaRPr lang="en-US" noProof="0" dirty="0"/>
          </a:p>
          <a:p>
            <a:r>
              <a:rPr lang="en-US" dirty="0"/>
              <a:t>Experience</a:t>
            </a:r>
          </a:p>
          <a:p>
            <a:pPr lvl="1"/>
            <a:r>
              <a:rPr lang="en-US" noProof="0" dirty="0"/>
              <a:t>Third time C</a:t>
            </a:r>
            <a:r>
              <a:rPr lang="en-US" dirty="0" err="1"/>
              <a:t>runch</a:t>
            </a:r>
            <a:r>
              <a:rPr lang="en-US" dirty="0"/>
              <a:t> helps me out</a:t>
            </a:r>
            <a:endParaRPr lang="en-US" noProof="0" dirty="0"/>
          </a:p>
          <a:p>
            <a:pPr lvl="1"/>
            <a:r>
              <a:rPr lang="en-US" dirty="0"/>
              <a:t>Generally I get no complaints</a:t>
            </a:r>
          </a:p>
          <a:p>
            <a:pPr lvl="2"/>
            <a:r>
              <a:rPr lang="en-US" noProof="0" dirty="0"/>
              <a:t>Meaning: “It is probably working well”</a:t>
            </a:r>
          </a:p>
          <a:p>
            <a:pPr lvl="1"/>
            <a:r>
              <a:rPr lang="en-US" dirty="0"/>
              <a:t>But – tell me!!!</a:t>
            </a:r>
          </a:p>
          <a:p>
            <a:pPr lvl="2"/>
            <a:r>
              <a:rPr lang="en-US" noProof="0" dirty="0"/>
              <a:t>I had to update Crunch this time, as the Broker log system has changed…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050" name="Picture 2" descr="D:\work\teaching\Cloud-E16\web\image\crunch3-diagn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32" y="1181100"/>
            <a:ext cx="320827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23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dirty="0"/>
              <a:t> / Brightspace exercises</a:t>
            </a:r>
          </a:p>
          <a:p>
            <a:pPr lvl="1"/>
            <a:r>
              <a:rPr lang="en-US" dirty="0"/>
              <a:t>Submit required artefacts to BS’s hand-in page	</a:t>
            </a:r>
          </a:p>
          <a:p>
            <a:pPr lvl="1"/>
            <a:r>
              <a:rPr lang="en-US" noProof="0" dirty="0"/>
              <a:t>I will assess and provide feedback as necessary</a:t>
            </a:r>
          </a:p>
          <a:p>
            <a:pPr lvl="1"/>
            <a:r>
              <a:rPr lang="en-US" dirty="0"/>
              <a:t>Along some </a:t>
            </a:r>
            <a:r>
              <a:rPr lang="en-US" i="1" dirty="0"/>
              <a:t>learning goals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dirty="0"/>
              <a:t>Experience from F20</a:t>
            </a:r>
          </a:p>
          <a:p>
            <a:pPr lvl="1"/>
            <a:r>
              <a:rPr lang="en-US" dirty="0"/>
              <a:t>Many ‘full point’ hand-in’s =&gt; few comments</a:t>
            </a:r>
          </a:p>
          <a:p>
            <a:pPr marL="457200" lvl="1" indent="0">
              <a:buNone/>
            </a:pP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7C4DF-8B6A-415E-B521-B588D893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28900"/>
            <a:ext cx="6096000" cy="14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37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80CB-47B3-4846-A81D-3B0187B7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531B9-B26A-4D3D-B5B2-8CBC897EE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3073067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838F-22FA-4F95-AA62-1BF9B76B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8D56-76A5-468B-9E3D-9C1E402B8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rather irrelevant for you </a:t>
            </a:r>
            <a:r>
              <a:rPr lang="en-US" dirty="0">
                <a:sym typeface="Wingdings" panose="05000000000000000000" pitchFamily="2" charset="2"/>
              </a:rPr>
              <a:t>; you are following this course, not the previous one, right?</a:t>
            </a:r>
          </a:p>
          <a:p>
            <a:r>
              <a:rPr lang="en-US" dirty="0">
                <a:sym typeface="Wingdings" panose="05000000000000000000" pitchFamily="2" charset="2"/>
              </a:rPr>
              <a:t>Anyway…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MSDO 2021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Finally, finally, I will cover a bit of security related stuff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Authentication using OAuth 2.0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Secure communication, TLS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Docker secrets (?), Docker image security hardening (?)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Fixing some terminology stuff concerning service tests…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3A39-DCF6-41B9-A60E-C2744249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314C8-E10F-4AA2-B414-DF347C7E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58FB0-270D-4C34-BB69-0D91CA14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1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AB68-80F4-4424-A222-E9BDA280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38A82-46C8-4908-B1C1-65A8443E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 forced the F20 course to be almost entirely online</a:t>
            </a:r>
          </a:p>
          <a:p>
            <a:pPr lvl="1"/>
            <a:r>
              <a:rPr lang="en-US" dirty="0"/>
              <a:t>Online seminars using Zoom</a:t>
            </a:r>
          </a:p>
          <a:p>
            <a:pPr lvl="1"/>
            <a:r>
              <a:rPr lang="en-US" dirty="0"/>
              <a:t>Online exams</a:t>
            </a:r>
          </a:p>
          <a:p>
            <a:pPr lvl="1"/>
            <a:r>
              <a:rPr lang="en-US" dirty="0"/>
              <a:t>Additional ‘evening ½ hour FAQ sessions’ introduced</a:t>
            </a:r>
          </a:p>
          <a:p>
            <a:r>
              <a:rPr lang="en-US" dirty="0"/>
              <a:t>Experience		</a:t>
            </a:r>
            <a:r>
              <a:rPr lang="en-US" i="1" dirty="0"/>
              <a:t>Generally Positive</a:t>
            </a:r>
          </a:p>
          <a:p>
            <a:pPr lvl="1"/>
            <a:r>
              <a:rPr lang="en-US" dirty="0"/>
              <a:t>Positive</a:t>
            </a:r>
          </a:p>
          <a:p>
            <a:pPr lvl="2"/>
            <a:r>
              <a:rPr lang="en-US" dirty="0"/>
              <a:t>Works well; avoid transportation</a:t>
            </a:r>
          </a:p>
          <a:p>
            <a:pPr lvl="1"/>
            <a:r>
              <a:rPr lang="en-US" dirty="0"/>
              <a:t>Negative</a:t>
            </a:r>
          </a:p>
          <a:p>
            <a:pPr lvl="2"/>
            <a:r>
              <a:rPr lang="en-US" dirty="0"/>
              <a:t>Informal talks with other students</a:t>
            </a:r>
          </a:p>
          <a:p>
            <a:pPr lvl="2"/>
            <a:r>
              <a:rPr lang="en-US" dirty="0"/>
              <a:t>[me talking into a screen with no ability to find ‘blank eyes’]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A06C-8D2A-4E2A-A4A2-B3E2EEF2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FBEEE-BCDA-4BB4-9878-97F7EEC5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3AF7B-4BDF-40E6-A474-1DA1960B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3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BFBE-DFAA-47EC-B72A-891BB11A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D2018-11F0-4523-B251-069CC9CB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exams </a:t>
            </a:r>
            <a:r>
              <a:rPr lang="en-US" i="1" dirty="0"/>
              <a:t>will be online using Zoom</a:t>
            </a:r>
          </a:p>
          <a:p>
            <a:endParaRPr lang="en-US" i="1" dirty="0"/>
          </a:p>
          <a:p>
            <a:r>
              <a:rPr lang="en-US" dirty="0"/>
              <a:t>But do all seminars need to be physical?</a:t>
            </a:r>
          </a:p>
          <a:p>
            <a:endParaRPr lang="en-US" dirty="0"/>
          </a:p>
          <a:p>
            <a:pPr lvl="1"/>
            <a:r>
              <a:rPr lang="en-US" dirty="0"/>
              <a:t>Think about it 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let us discuss further down the line…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E9E6D-6D6D-4C36-BC56-CDE5A3C0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233F7-BDA6-4AE4-8743-8FA1E208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E4B5A-4661-401D-BD5F-287FA144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05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8B84-06A6-40B5-83CC-B8ADEB667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will be Dragons…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89CA2-85C9-4BCD-9D15-94DA6A35A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12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we must talk…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2" descr="http://www.tigerlily.org.uk/antarctica/photos/hi/ice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36" y="1101991"/>
            <a:ext cx="6078802" cy="407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849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Our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 promise to </a:t>
            </a:r>
            <a:r>
              <a:rPr lang="en-US" b="1" noProof="0" dirty="0"/>
              <a:t>guard you from my mistakes as best possible, fix problems as fast as possible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You need to promise </a:t>
            </a:r>
            <a:r>
              <a:rPr lang="en-US" dirty="0"/>
              <a:t>me</a:t>
            </a:r>
            <a:r>
              <a:rPr lang="en-US" noProof="0" dirty="0"/>
              <a:t> to tell </a:t>
            </a:r>
            <a:r>
              <a:rPr lang="en-US" dirty="0"/>
              <a:t>me</a:t>
            </a:r>
            <a:r>
              <a:rPr lang="en-US" noProof="0" dirty="0"/>
              <a:t> of </a:t>
            </a:r>
            <a:br>
              <a:rPr lang="en-US" noProof="0" dirty="0"/>
            </a:br>
            <a:r>
              <a:rPr lang="en-US" noProof="0" dirty="0"/>
              <a:t>problems!</a:t>
            </a:r>
          </a:p>
          <a:p>
            <a:pPr lvl="1"/>
            <a:r>
              <a:rPr lang="en-US" noProof="0" dirty="0"/>
              <a:t>We do not understand this exercise?</a:t>
            </a:r>
          </a:p>
          <a:p>
            <a:pPr lvl="2"/>
            <a:r>
              <a:rPr lang="en-US" noProof="0" dirty="0"/>
              <a:t>Most others will not either, and we must correct it</a:t>
            </a:r>
          </a:p>
          <a:p>
            <a:pPr lvl="1"/>
            <a:r>
              <a:rPr lang="en-US" noProof="0" dirty="0"/>
              <a:t>We have no clue as where to start on this exercise?</a:t>
            </a:r>
          </a:p>
          <a:p>
            <a:pPr lvl="2"/>
            <a:r>
              <a:rPr lang="en-US" noProof="0" dirty="0"/>
              <a:t>Ask me/on forum! Ask your fellow students! Google stack-overflow!</a:t>
            </a:r>
          </a:p>
          <a:p>
            <a:pPr lvl="1"/>
            <a:r>
              <a:rPr lang="en-US" noProof="0" dirty="0"/>
              <a:t>This score of our hand-in is completely wrong!!!</a:t>
            </a:r>
          </a:p>
          <a:p>
            <a:pPr lvl="2"/>
            <a:r>
              <a:rPr lang="en-US" noProof="0" dirty="0"/>
              <a:t>Tell me and explain why!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16-8E9A-4341-B9BC-EA7123011609}" type="slidenum">
              <a:rPr lang="en-US"/>
              <a:pPr/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841499"/>
            <a:ext cx="157162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2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The courses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Technology focus</a:t>
            </a:r>
          </a:p>
          <a:p>
            <a:pPr lvl="1" eaLnBrk="1" hangingPunct="1"/>
            <a:r>
              <a:rPr lang="en-US" altLang="en-US" dirty="0"/>
              <a:t>The technologically oriented module</a:t>
            </a:r>
          </a:p>
          <a:p>
            <a:pPr lvl="2" eaLnBrk="1" hangingPunct="1"/>
            <a:r>
              <a:rPr lang="en-US" altLang="en-US" dirty="0"/>
              <a:t>Understand and use the </a:t>
            </a:r>
            <a:r>
              <a:rPr lang="en-US" altLang="en-US" dirty="0" err="1"/>
              <a:t>toolstack</a:t>
            </a:r>
            <a:endParaRPr lang="en-US" altLang="en-US" dirty="0"/>
          </a:p>
          <a:p>
            <a:pPr lvl="2" eaLnBrk="1" hangingPunct="1"/>
            <a:r>
              <a:rPr lang="en-US" altLang="en-US" b="1" noProof="0" dirty="0"/>
              <a:t>Testability</a:t>
            </a:r>
            <a:r>
              <a:rPr lang="en-US" altLang="en-US" noProof="0" dirty="0"/>
              <a:t>, and Modifiability</a:t>
            </a:r>
            <a:r>
              <a:rPr lang="en-US" altLang="en-US" dirty="0"/>
              <a:t> are</a:t>
            </a:r>
            <a:r>
              <a:rPr lang="en-US" altLang="en-US" noProof="0" dirty="0"/>
              <a:t> central Quality Attributes</a:t>
            </a:r>
          </a:p>
          <a:p>
            <a:r>
              <a:rPr lang="en-US" altLang="en-US" noProof="0" dirty="0"/>
              <a:t>Architecture focus</a:t>
            </a:r>
          </a:p>
          <a:p>
            <a:pPr lvl="1" eaLnBrk="1" hangingPunct="1"/>
            <a:r>
              <a:rPr lang="en-US" altLang="en-US" dirty="0"/>
              <a:t>The architecturally oriented module</a:t>
            </a:r>
          </a:p>
          <a:p>
            <a:pPr lvl="2" eaLnBrk="1" hangingPunct="1"/>
            <a:r>
              <a:rPr lang="en-US" altLang="en-US" dirty="0"/>
              <a:t>Architectures for systems, microservices</a:t>
            </a:r>
          </a:p>
          <a:p>
            <a:pPr lvl="2" eaLnBrk="1" hangingPunct="1"/>
            <a:r>
              <a:rPr lang="en-US" altLang="en-US" dirty="0"/>
              <a:t>Availability, Scalability, </a:t>
            </a:r>
            <a:r>
              <a:rPr lang="en-US" altLang="en-US" dirty="0" err="1"/>
              <a:t>Deployability</a:t>
            </a:r>
            <a:r>
              <a:rPr lang="en-US" altLang="en-US" dirty="0"/>
              <a:t> are central QAs</a:t>
            </a:r>
          </a:p>
          <a:p>
            <a:r>
              <a:rPr lang="en-US" altLang="en-US" noProof="0" dirty="0"/>
              <a:t>Project focus</a:t>
            </a:r>
          </a:p>
          <a:p>
            <a:pPr lvl="1"/>
            <a:r>
              <a:rPr lang="en-US" altLang="en-US" noProof="0" dirty="0"/>
              <a:t>Have a go at your own (in groups </a:t>
            </a:r>
            <a:r>
              <a:rPr lang="en-US" altLang="en-US" noProof="0" dirty="0">
                <a:sym typeface="Wingdings" pitchFamily="2" charset="2"/>
              </a:rPr>
              <a:t>)</a:t>
            </a:r>
            <a:endParaRPr lang="en-US" altLang="en-US" noProof="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29400" y="1092730"/>
            <a:ext cx="576262" cy="2407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a-DK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78687" y="2743730"/>
            <a:ext cx="576263" cy="2407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a-DK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926388" y="4331230"/>
            <a:ext cx="576263" cy="2407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a-DK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0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The Group Aspect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Working on the Mandatory</a:t>
            </a:r>
          </a:p>
        </p:txBody>
      </p:sp>
    </p:spTree>
    <p:extLst>
      <p:ext uri="{BB962C8B-B14F-4D97-AF65-F5344CB8AC3E}">
        <p14:creationId xmlns:p14="http://schemas.microsoft.com/office/powerpoint/2010/main" val="3987604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Working in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Always somewhat of a challenge</a:t>
            </a:r>
          </a:p>
          <a:p>
            <a:pPr lvl="1"/>
            <a:r>
              <a:rPr lang="en-US" noProof="0" dirty="0"/>
              <a:t>May work excellent</a:t>
            </a:r>
          </a:p>
          <a:p>
            <a:pPr lvl="2"/>
            <a:r>
              <a:rPr lang="en-US" noProof="0" dirty="0"/>
              <a:t>Improve morale, support each other, supplementary skills, discussions lead to improved understanding</a:t>
            </a:r>
          </a:p>
          <a:p>
            <a:pPr lvl="1"/>
            <a:r>
              <a:rPr lang="en-US" noProof="0" dirty="0"/>
              <a:t>May work less well</a:t>
            </a:r>
          </a:p>
          <a:p>
            <a:pPr lvl="2"/>
            <a:r>
              <a:rPr lang="en-US" noProof="0" dirty="0"/>
              <a:t>Differences in goals, ambition levels, working patterns, skill sets, commitment</a:t>
            </a:r>
          </a:p>
          <a:p>
            <a:pPr lvl="2"/>
            <a:r>
              <a:rPr lang="en-US" i="1" noProof="0" dirty="0"/>
              <a:t>Only bad things happen quickly</a:t>
            </a:r>
          </a:p>
          <a:p>
            <a:r>
              <a:rPr lang="en-US" i="1" noProof="0" dirty="0"/>
              <a:t>Form groups, be open on problems, stay in touch with me, be prepared to change, rotate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9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Let us start the process…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Please present </a:t>
            </a:r>
            <a:r>
              <a:rPr lang="en-US" i="1" noProof="0" dirty="0"/>
              <a:t>yourself</a:t>
            </a:r>
          </a:p>
          <a:p>
            <a:endParaRPr lang="en-US" noProof="0" dirty="0"/>
          </a:p>
          <a:p>
            <a:pPr lvl="1"/>
            <a:r>
              <a:rPr lang="en-US" noProof="0" dirty="0"/>
              <a:t>Expected outcome of MSDO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Group aspects</a:t>
            </a:r>
          </a:p>
          <a:p>
            <a:pPr lvl="2"/>
            <a:r>
              <a:rPr lang="en-US" noProof="0" dirty="0"/>
              <a:t>Geography – where are you located</a:t>
            </a:r>
          </a:p>
          <a:p>
            <a:pPr lvl="2"/>
            <a:endParaRPr lang="en-US" noProof="0" dirty="0"/>
          </a:p>
          <a:p>
            <a:pPr lvl="2"/>
            <a:r>
              <a:rPr lang="en-US" noProof="0" dirty="0"/>
              <a:t>Working habits</a:t>
            </a:r>
          </a:p>
          <a:p>
            <a:pPr lvl="2"/>
            <a:endParaRPr lang="en-US" noProof="0" dirty="0"/>
          </a:p>
          <a:p>
            <a:pPr lvl="2"/>
            <a:r>
              <a:rPr lang="en-US" noProof="0" dirty="0"/>
              <a:t>Exposure to tool stack: Java, </a:t>
            </a:r>
            <a:r>
              <a:rPr lang="en-US" dirty="0"/>
              <a:t>G</a:t>
            </a:r>
            <a:r>
              <a:rPr lang="en-US" noProof="0" dirty="0" err="1"/>
              <a:t>radle</a:t>
            </a:r>
            <a:r>
              <a:rPr lang="en-US" noProof="0" dirty="0"/>
              <a:t>, docker and friends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0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noProof="0" dirty="0"/>
              <a:t>Questions?</a:t>
            </a:r>
          </a:p>
        </p:txBody>
      </p:sp>
      <p:sp>
        <p:nvSpPr>
          <p:cNvPr id="1945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34485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306B-9D17-4D98-8707-CF1F6BFF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E070-5A8B-45DE-AD2D-B90DCB05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new </a:t>
            </a:r>
            <a:r>
              <a:rPr lang="en-US" dirty="0" err="1"/>
              <a:t>Fagpakke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time it runs…</a:t>
            </a:r>
          </a:p>
          <a:p>
            <a:r>
              <a:rPr lang="en-US" dirty="0"/>
              <a:t>Standing on Shoulders</a:t>
            </a:r>
          </a:p>
          <a:p>
            <a:pPr lvl="1"/>
            <a:r>
              <a:rPr lang="en-US" dirty="0"/>
              <a:t>Cloud computing and Architecture</a:t>
            </a:r>
          </a:p>
          <a:p>
            <a:pPr lvl="2"/>
            <a:r>
              <a:rPr lang="en-US" dirty="0"/>
              <a:t>Case Study, Docker, cloud stuff</a:t>
            </a:r>
          </a:p>
          <a:p>
            <a:pPr lvl="1"/>
            <a:r>
              <a:rPr lang="en-US" dirty="0"/>
              <a:t>Reliable Software and Architecture</a:t>
            </a:r>
          </a:p>
          <a:p>
            <a:pPr lvl="2"/>
            <a:r>
              <a:rPr lang="en-US" dirty="0"/>
              <a:t>Testing focus, CI and CD aspects</a:t>
            </a:r>
          </a:p>
          <a:p>
            <a:endParaRPr lang="en-US" dirty="0"/>
          </a:p>
          <a:p>
            <a:r>
              <a:rPr lang="en-US" i="1" dirty="0"/>
              <a:t>Reliability and Testing will play a major role</a:t>
            </a:r>
          </a:p>
          <a:p>
            <a:pPr lvl="1"/>
            <a:r>
              <a:rPr lang="en-US" dirty="0"/>
              <a:t>As it is vital for modern </a:t>
            </a:r>
            <a:r>
              <a:rPr lang="en-US" i="1" dirty="0"/>
              <a:t>continuous deployment</a:t>
            </a:r>
            <a:r>
              <a:rPr lang="en-US" dirty="0"/>
              <a:t> and </a:t>
            </a:r>
            <a:r>
              <a:rPr lang="en-US" i="1" dirty="0"/>
              <a:t>DevOps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37BBD-51B6-4A86-861F-4BFA8903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05C7-2BA5-4A65-86B6-971262CC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A1BC0-4864-49A3-A531-7BF23BCD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391-51D5-46AA-9B19-DDC0E92F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4F5AE-F72C-4845-AB13-8FE73352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in this area </a:t>
            </a:r>
            <a:r>
              <a:rPr lang="en-US" i="1" dirty="0"/>
              <a:t>moves extremely fast</a:t>
            </a:r>
          </a:p>
          <a:p>
            <a:pPr lvl="1"/>
            <a:r>
              <a:rPr lang="en-US" dirty="0"/>
              <a:t>Fifth time I do a Docker based course</a:t>
            </a:r>
          </a:p>
          <a:p>
            <a:pPr lvl="2"/>
            <a:r>
              <a:rPr lang="en-US" dirty="0"/>
              <a:t>The Docker Engine API has </a:t>
            </a:r>
            <a:r>
              <a:rPr lang="en-US" i="1" dirty="0"/>
              <a:t>changed every single time </a:t>
            </a:r>
            <a:r>
              <a:rPr lang="en-US" i="1" dirty="0">
                <a:sym typeface="Wingdings" panose="05000000000000000000" pitchFamily="2" charset="2"/>
              </a:rPr>
              <a:t> </a:t>
            </a:r>
            <a:r>
              <a:rPr lang="en-US" i="1" dirty="0"/>
              <a:t>!!!</a:t>
            </a:r>
          </a:p>
          <a:p>
            <a:r>
              <a:rPr lang="en-US" dirty="0"/>
              <a:t>The amount of tools out there is </a:t>
            </a:r>
            <a:r>
              <a:rPr lang="en-US" i="1" dirty="0"/>
              <a:t>dauntingly large</a:t>
            </a:r>
          </a:p>
          <a:p>
            <a:pPr lvl="1"/>
            <a:r>
              <a:rPr lang="en-US" dirty="0"/>
              <a:t>I have probably missed a lot that would be beneficial</a:t>
            </a:r>
          </a:p>
          <a:p>
            <a:pPr lvl="2"/>
            <a:r>
              <a:rPr lang="en-US" dirty="0"/>
              <a:t>I am very open to your experience, recommendations, …</a:t>
            </a:r>
          </a:p>
          <a:p>
            <a:pPr lvl="2"/>
            <a:r>
              <a:rPr lang="en-US" dirty="0"/>
              <a:t>And share internally – learn from your fellow students !!!</a:t>
            </a:r>
          </a:p>
          <a:p>
            <a:r>
              <a:rPr lang="en-US" dirty="0"/>
              <a:t>Tools are picked from </a:t>
            </a:r>
            <a:r>
              <a:rPr lang="en-US" i="1" dirty="0"/>
              <a:t>pedagogical considerations</a:t>
            </a:r>
          </a:p>
          <a:p>
            <a:pPr lvl="1"/>
            <a:r>
              <a:rPr lang="en-US" dirty="0"/>
              <a:t>Meaning some ‘widely used but hard to master’ is missing</a:t>
            </a:r>
          </a:p>
          <a:p>
            <a:r>
              <a:rPr lang="en-US" dirty="0"/>
              <a:t>The downside of a concrete case is…</a:t>
            </a:r>
          </a:p>
          <a:p>
            <a:pPr lvl="1"/>
            <a:r>
              <a:rPr lang="en-US" i="1" dirty="0"/>
              <a:t>I may not easily incorporate your recommendations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D1E87-E4B3-4390-BD6B-6A621598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83AD-24BE-4E86-9FFB-73EE2C1B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DBD1-126E-4CCC-92C7-58C16E74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3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>
                <a:cs typeface="+mj-cs"/>
              </a:rPr>
              <a:t>Course Website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/>
              <a:t>All information can be found on </a:t>
            </a:r>
            <a:r>
              <a:rPr lang="en-US" noProof="0" dirty="0" err="1"/>
              <a:t>BrightSpace</a:t>
            </a:r>
            <a:endParaRPr lang="en-US" noProof="0" dirty="0"/>
          </a:p>
          <a:p>
            <a:pPr lvl="1" eaLnBrk="1" hangingPunct="1">
              <a:defRPr/>
            </a:pPr>
            <a:r>
              <a:rPr lang="en-US" dirty="0"/>
              <a:t>First time we use it so it is bound to go wrong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 eaLnBrk="1" hangingPunct="1">
              <a:defRPr/>
            </a:pP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/>
              <a:t>o – feedback!</a:t>
            </a:r>
            <a:endParaRPr lang="en-US" noProof="0" dirty="0"/>
          </a:p>
          <a:p>
            <a:pPr eaLnBrk="1" hangingPunct="1">
              <a:defRPr/>
            </a:pPr>
            <a:endParaRPr lang="en-US" noProof="0" dirty="0"/>
          </a:p>
          <a:p>
            <a:pPr eaLnBrk="1" hangingPunct="1">
              <a:defRPr/>
            </a:pPr>
            <a:r>
              <a:rPr lang="en-US" noProof="0" dirty="0"/>
              <a:t>Or at the backdoor to slides…</a:t>
            </a:r>
          </a:p>
          <a:p>
            <a:pPr lvl="1" eaLnBrk="1" hangingPunct="1">
              <a:defRPr/>
            </a:pPr>
            <a:r>
              <a:rPr lang="en-US" noProof="0" dirty="0">
                <a:cs typeface="+mn-cs"/>
                <a:hlinkClick r:id="rId2"/>
              </a:rPr>
              <a:t>https://baerbak.cs.au.dk/c/msdo/menu.html</a:t>
            </a:r>
          </a:p>
          <a:p>
            <a:pPr eaLnBrk="1" hangingPunct="1">
              <a:defRPr/>
            </a:pPr>
            <a:endParaRPr lang="en-US" noProof="0" dirty="0">
              <a:cs typeface="+mn-cs"/>
            </a:endParaRPr>
          </a:p>
          <a:p>
            <a:pPr eaLnBrk="1" hangingPunct="1">
              <a:defRPr/>
            </a:pPr>
            <a:r>
              <a:rPr lang="en-US" noProof="0" dirty="0">
                <a:cs typeface="+mn-cs"/>
              </a:rPr>
              <a:t>[Demo]</a:t>
            </a:r>
          </a:p>
          <a:p>
            <a:pPr eaLnBrk="1" hangingPunct="1">
              <a:defRPr/>
            </a:pPr>
            <a:endParaRPr lang="en-US" noProof="0" dirty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noProof="0" dirty="0"/>
              <a:t>Organization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880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The major ’components’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noProof="0" dirty="0"/>
              <a:t>Seminars – some may become </a:t>
            </a:r>
            <a:r>
              <a:rPr lang="en-US" altLang="en-US" sz="2400" i="1" noProof="0" dirty="0"/>
              <a:t>virtual if you like</a:t>
            </a:r>
            <a:r>
              <a:rPr lang="en-US" altLang="en-US" sz="2400" noProof="0" dirty="0"/>
              <a:t>…</a:t>
            </a:r>
          </a:p>
          <a:p>
            <a:pPr lvl="1"/>
            <a:r>
              <a:rPr lang="en-US" altLang="en-US" sz="2000" noProof="0" dirty="0"/>
              <a:t>Three in each course</a:t>
            </a:r>
          </a:p>
          <a:p>
            <a:pPr lvl="1"/>
            <a:r>
              <a:rPr lang="en-US" altLang="en-US" sz="2000" noProof="0" dirty="0"/>
              <a:t>7 hours on selected Fridays (and Tuesdays and …)</a:t>
            </a:r>
          </a:p>
          <a:p>
            <a:pPr lvl="2"/>
            <a:r>
              <a:rPr lang="en-US" altLang="en-US" sz="1800" noProof="0" dirty="0"/>
              <a:t>Lecturing, group exercises, discussions, lunch</a:t>
            </a:r>
          </a:p>
          <a:p>
            <a:pPr lvl="1"/>
            <a:r>
              <a:rPr lang="en-US" altLang="en-US" sz="2000" noProof="0" dirty="0"/>
              <a:t>Cover ~2-3 weeks of material</a:t>
            </a:r>
          </a:p>
          <a:p>
            <a:r>
              <a:rPr lang="en-US" altLang="en-US" sz="2400" noProof="0" dirty="0" err="1"/>
              <a:t>Weekplans</a:t>
            </a:r>
            <a:r>
              <a:rPr lang="en-US" altLang="en-US" sz="2400" noProof="0" dirty="0"/>
              <a:t> (</a:t>
            </a:r>
            <a:r>
              <a:rPr lang="en-US" altLang="en-US" sz="2400" b="1" noProof="0" dirty="0"/>
              <a:t>heartbeat!</a:t>
            </a:r>
            <a:r>
              <a:rPr lang="en-US" altLang="en-US" sz="2400" noProof="0" dirty="0"/>
              <a:t>)</a:t>
            </a:r>
          </a:p>
          <a:p>
            <a:pPr lvl="1"/>
            <a:r>
              <a:rPr lang="en-US" altLang="en-US" sz="2000" noProof="0" dirty="0"/>
              <a:t>Learning goals, reading, (slides), exercises</a:t>
            </a:r>
          </a:p>
          <a:p>
            <a:r>
              <a:rPr lang="en-US" altLang="en-US" sz="2400" noProof="0" dirty="0"/>
              <a:t>Mandatory exercises = </a:t>
            </a:r>
            <a:r>
              <a:rPr lang="en-US" altLang="en-US" sz="2400" i="1" noProof="0" dirty="0"/>
              <a:t>Primary learning vehicle</a:t>
            </a:r>
            <a:r>
              <a:rPr lang="en-US" altLang="en-US" sz="2400" noProof="0" dirty="0"/>
              <a:t> </a:t>
            </a:r>
          </a:p>
          <a:p>
            <a:pPr lvl="1"/>
            <a:r>
              <a:rPr lang="en-US" altLang="en-US" sz="2000" noProof="0" dirty="0"/>
              <a:t>In groups of </a:t>
            </a:r>
            <a:r>
              <a:rPr lang="en-US" altLang="en-US" sz="2000" b="1" noProof="0" dirty="0"/>
              <a:t>two -three </a:t>
            </a:r>
            <a:r>
              <a:rPr lang="en-US" altLang="en-US" sz="2000" noProof="0" dirty="0"/>
              <a:t>persons</a:t>
            </a:r>
          </a:p>
          <a:p>
            <a:pPr lvl="1"/>
            <a:r>
              <a:rPr lang="en-US" altLang="en-US" sz="2000" noProof="0" dirty="0"/>
              <a:t>Must be passed to attend exam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6CA19-1CEA-46A2-B39A-3C2B7CF8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476500"/>
            <a:ext cx="1548457" cy="156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5DFCF-FC8F-4CB3-A4D2-82ADEFAE6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23" y="4121334"/>
            <a:ext cx="1905000" cy="1175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9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2254</Words>
  <Application>Microsoft Office PowerPoint</Application>
  <PresentationFormat>On-screen Show (16:10)</PresentationFormat>
  <Paragraphs>429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Symbol</vt:lpstr>
      <vt:lpstr>Office Theme</vt:lpstr>
      <vt:lpstr>1_Office Theme</vt:lpstr>
      <vt:lpstr>Microservices and DevOps</vt:lpstr>
      <vt:lpstr>Henrik Bærbak Christensen</vt:lpstr>
      <vt:lpstr>MSDO</vt:lpstr>
      <vt:lpstr>The courses</vt:lpstr>
      <vt:lpstr>Some Story</vt:lpstr>
      <vt:lpstr>Disclaimer…</vt:lpstr>
      <vt:lpstr>Course Website</vt:lpstr>
      <vt:lpstr>Organization</vt:lpstr>
      <vt:lpstr>The major ’components’</vt:lpstr>
      <vt:lpstr>Template for seminars</vt:lpstr>
      <vt:lpstr>I will not cover all…</vt:lpstr>
      <vt:lpstr>Learning Vehicle</vt:lpstr>
      <vt:lpstr>SkyCave</vt:lpstr>
      <vt:lpstr>SkyCave Demo: Local to Mxx</vt:lpstr>
      <vt:lpstr>Learning Vehicle</vt:lpstr>
      <vt:lpstr>Literature</vt:lpstr>
      <vt:lpstr>Sources</vt:lpstr>
      <vt:lpstr>And…</vt:lpstr>
      <vt:lpstr>Other Sources</vt:lpstr>
      <vt:lpstr>A Personal Note</vt:lpstr>
      <vt:lpstr>Science And Experience</vt:lpstr>
      <vt:lpstr>Bottom Line</vt:lpstr>
      <vt:lpstr>Cutting Edge?</vt:lpstr>
      <vt:lpstr>The Exam</vt:lpstr>
      <vt:lpstr>Weird Exam Format</vt:lpstr>
      <vt:lpstr>Group Grade</vt:lpstr>
      <vt:lpstr>Intent This Time</vt:lpstr>
      <vt:lpstr>Exercises</vt:lpstr>
      <vt:lpstr>Handing in</vt:lpstr>
      <vt:lpstr>Crunch Hand-in</vt:lpstr>
      <vt:lpstr>Feedback</vt:lpstr>
      <vt:lpstr>Feedback</vt:lpstr>
      <vt:lpstr>What’s New?</vt:lpstr>
      <vt:lpstr>What’s New?</vt:lpstr>
      <vt:lpstr>Corona Experience</vt:lpstr>
      <vt:lpstr>So…</vt:lpstr>
      <vt:lpstr>There will be Dragons…</vt:lpstr>
      <vt:lpstr>Why we must talk…</vt:lpstr>
      <vt:lpstr>Our contract</vt:lpstr>
      <vt:lpstr>The Group Aspect</vt:lpstr>
      <vt:lpstr>Working in Groups</vt:lpstr>
      <vt:lpstr>Let us start the process…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102</cp:revision>
  <dcterms:created xsi:type="dcterms:W3CDTF">2006-08-16T00:00:00Z</dcterms:created>
  <dcterms:modified xsi:type="dcterms:W3CDTF">2021-08-26T07:04:12Z</dcterms:modified>
</cp:coreProperties>
</file>